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E374F-FDD9-4AF8-9C54-07073A3A2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21B6E-A8D1-4B25-B462-A3C80084B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83C21-74DB-4EB5-ADE4-E19B4AC2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3CC0F-5F3D-4823-8CB8-08CC9A0D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A6FFD6-74C5-4830-93F6-D7FF84CDF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71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7D977-6D24-495C-B5BC-410F1F0A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C693D-90D2-4853-AE6E-613ED750A7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6333F-8758-4D7F-B3F2-9E95C19B9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AD985-63DF-4AEC-AA20-339B86223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7DCCA5-A717-4088-9C46-0F166F0C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36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B7BB94-1A9B-4547-88F8-64286AEA23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4B40EE-BDBE-4A4C-B72B-4532A01F12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17784-2300-4615-99DC-ED522012C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7B663-F52F-43C1-A609-22258820A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92EFC-E301-4A81-8760-C274A72A4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167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D2D4C-C551-4138-976B-D0B619D75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B0F8-2EEB-4011-849C-26DE79872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FC1966-54D5-45B6-91F9-03D4E8A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9E89F-0C20-42DF-9053-AC4EAA73E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365BB-B574-4211-A6B6-7E71060B9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415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07A3-A9B3-4C82-A094-2AB03AE4A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AC371-3D62-4F61-BD36-BE5B4195D3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3E9621-4DEB-4079-BE14-8D346243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B6CEA-24C9-4D69-B54A-093461020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A5D04-0AE9-462E-9B8A-EE465E0D7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450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BE45-3A31-4DC4-921E-FA479B24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8191B-D424-4019-A081-8AEB9182CC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EF9A7D-7E21-4E4A-9425-07B05E6B1A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3239E6-9E2C-489D-8DAA-6B849CA57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54D507-95E6-4A7B-BEAF-26B34658B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27B36-F402-4D83-B249-D14B671FF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12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777F6-4789-4E65-AC40-68EA45F0A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094AF-0530-4C8C-8792-D535A52DD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F0550-24EB-4460-B4FC-409349E34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664FDC-7182-4E4A-8171-1AFE42A412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7F325F-84EB-4FFA-A6EA-2DA8AE7E15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6D6DEC-1752-49F1-BDDC-0854BDD65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F55C83-1CC2-4C13-86B1-5713FB889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353E0B7-CCAC-49D4-97E9-E450A0AB2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348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B080F-6685-40EE-AC63-9DC5A5D9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BE89D9-652F-45D4-8382-D4A7057452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795FD-8697-4D4E-B80C-FDC4A8E5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C04C8-5DBF-4BA9-841C-7849AC736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56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4BE952-1405-424B-B3C6-674DCA7D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3A3731-20D8-466E-B340-1DEA2A987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773B1-5029-4B18-A577-078573EE3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07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D5C7E-DFB9-4AD2-B043-4B78E839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E8402-29F2-4798-B859-430B8C68C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C34C5A-1E57-4999-8B6B-4D4143B58A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344DDA-FB0A-41D2-8B2F-1FCAC66E3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468C5D-F542-460E-90A8-3E0F1FDDB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4F375-83EC-4DC0-854C-613C643D2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51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26E2C-5D01-4047-83DA-D5398E90D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A467223-D74B-465C-9E64-034C085AA3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AB25E-778C-4CCE-BE3F-24ABB5C7C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907E43-7EF5-4E64-80A0-7190E6615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DFA6A-3E85-472E-AFA1-126E5A85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786737-0405-4C53-BE9A-CD6CFA88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D01BD7-84F8-4130-AC5D-3348BB2A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16729B-6D0F-4449-981A-CC4FB52D5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2DE85-8783-4857-8E66-AE359E4D07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FE20E-4439-411E-A2B0-08441C7AC7E3}" type="datetimeFigureOut">
              <a:rPr lang="en-US" smtClean="0"/>
              <a:t>2022-03-24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D66F2-455A-47EA-B1F3-736325CD81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812C-553E-4FBB-81E7-5B7BEFBF9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97227-2607-4D7C-96E4-FC617F23F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431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stminuteengineers.com/a4988-stepper-motor-driver-arduino-tutoria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astminuteengineers.com/a4988-stepper-motor-driver-arduino-tutoria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hyperlink" Target="http://www2.latech.edu/~long/video.php?name=brushless_motor" TargetMode="External"/><Relationship Id="rId2" Type="http://schemas.openxmlformats.org/officeDocument/2006/relationships/hyperlink" Target="http://3l4sbp4ao2771ln0f54chhvm-wpengine.netdna-ssl.com/wp-content/uploads/2016/01/DC-Motor-Diagram.gi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2.latech.edu/~long/video.php?name=stepper_motor" TargetMode="Externa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://www.piclist.com/techref/io/stepper/nemasizes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www.zyltech.com/nema-17-stepper-motor-1-7-a-0-59-nm-84-ozin-1-3-or-5-p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png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ckaday.com/2016/08/29/how-accurate-is-microstepping-really/" TargetMode="Externa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astminuteengineers.com/a4988-stepper-motor-driver-arduino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yltech.com/a4988-2a-max-stepper-motor-driver-module-3-4-or-5-pac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lastminuteengineers.com/a4988-stepper-motor-driver-arduino-tutorial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zyltech.com/a4988-2a-max-stepper-motor-driver-module-3-4-or-5-pac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B3235-26FE-4EAB-B1F2-87B45D3128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9704"/>
            <a:ext cx="9144000" cy="1042069"/>
          </a:xfrm>
        </p:spPr>
        <p:txBody>
          <a:bodyPr/>
          <a:lstStyle/>
          <a:p>
            <a:r>
              <a:rPr lang="en-US" dirty="0"/>
              <a:t>Stepper Motor Basics</a:t>
            </a:r>
          </a:p>
        </p:txBody>
      </p:sp>
      <p:pic>
        <p:nvPicPr>
          <p:cNvPr id="5" name="Picture 4" descr="A picture containing electronics, camera, projector&#10;&#10;Description automatically generated">
            <a:extLst>
              <a:ext uri="{FF2B5EF4-FFF2-40B4-BE49-F238E27FC236}">
                <a16:creationId xmlns:a16="http://schemas.microsoft.com/office/drawing/2014/main" id="{A74D7005-AC95-4EA0-9A2F-8E624D710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2175710"/>
            <a:ext cx="8382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81F7-943D-4C72-A88D-9BE50AB0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Code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BB28833F-B3F0-4B67-BCC5-B037A2D49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2414"/>
            <a:ext cx="6906589" cy="2886478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55D178F2-5641-4F27-9CDD-D3ED636823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463" y="3082107"/>
            <a:ext cx="5687219" cy="3324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6468C43-D2D3-457E-B831-002DDDCC038B}"/>
              </a:ext>
            </a:extLst>
          </p:cNvPr>
          <p:cNvSpPr txBox="1"/>
          <p:nvPr/>
        </p:nvSpPr>
        <p:spPr>
          <a:xfrm>
            <a:off x="755605" y="6231265"/>
            <a:ext cx="117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Source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035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781F7-943D-4C72-A88D-9BE50AB01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Arduino Code using </a:t>
            </a:r>
            <a:r>
              <a:rPr lang="en-US" dirty="0" err="1"/>
              <a:t>AccelStepper</a:t>
            </a:r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B89F97C2-DB2E-49BD-A11B-91BBE5EC7A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252" y="1068013"/>
            <a:ext cx="7344800" cy="5677692"/>
          </a:xfrm>
          <a:prstGeom prst="rect">
            <a:avLst/>
          </a:prstGeom>
        </p:spPr>
      </p:pic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CBB08B7-2E91-4E22-B4A4-9B0EADD37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674" y="1951941"/>
            <a:ext cx="7354326" cy="20672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F29760-8972-44D4-A6E8-4F7EB1D2AC91}"/>
              </a:ext>
            </a:extLst>
          </p:cNvPr>
          <p:cNvSpPr txBox="1"/>
          <p:nvPr/>
        </p:nvSpPr>
        <p:spPr>
          <a:xfrm>
            <a:off x="4645169" y="5640181"/>
            <a:ext cx="7344799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/>
              <a:t>To install </a:t>
            </a:r>
            <a:r>
              <a:rPr lang="en-US" sz="2000" dirty="0" err="1"/>
              <a:t>AccelStepper</a:t>
            </a:r>
            <a:r>
              <a:rPr lang="en-US" sz="2000" dirty="0"/>
              <a:t>, go to </a:t>
            </a:r>
            <a:r>
              <a:rPr lang="en-US" sz="2000" dirty="0">
                <a:highlight>
                  <a:srgbClr val="C0C0C0"/>
                </a:highlight>
              </a:rPr>
              <a:t>Sketch &gt; Include Library &gt; Manage Libraries …</a:t>
            </a:r>
            <a:r>
              <a:rPr lang="en-US" sz="2000" dirty="0"/>
              <a:t> and search for </a:t>
            </a:r>
            <a:r>
              <a:rPr lang="en-US" sz="2000" dirty="0" err="1"/>
              <a:t>AccelStepper</a:t>
            </a:r>
            <a:r>
              <a:rPr lang="en-US" sz="2000" dirty="0"/>
              <a:t> then select </a:t>
            </a:r>
            <a:r>
              <a:rPr lang="en-US" sz="2000" dirty="0">
                <a:highlight>
                  <a:srgbClr val="C0C0C0"/>
                </a:highlight>
              </a:rPr>
              <a:t>Install</a:t>
            </a:r>
            <a:r>
              <a:rPr lang="en-US" sz="2000" dirty="0"/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2A7669-2FF3-42BB-9B01-52AD99611BD7}"/>
              </a:ext>
            </a:extLst>
          </p:cNvPr>
          <p:cNvSpPr txBox="1"/>
          <p:nvPr/>
        </p:nvSpPr>
        <p:spPr>
          <a:xfrm>
            <a:off x="10627669" y="4568057"/>
            <a:ext cx="117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Source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552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C462B-8B9A-4670-BCD5-311BEF3E6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Motor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30CAA5-BFE0-45E8-9A25-2D26913586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DC Motors</a:t>
            </a:r>
          </a:p>
          <a:p>
            <a:r>
              <a:rPr lang="en-US" dirty="0"/>
              <a:t>AC Motors</a:t>
            </a:r>
          </a:p>
          <a:p>
            <a:r>
              <a:rPr lang="en-US" dirty="0"/>
              <a:t>Other Motors</a:t>
            </a:r>
          </a:p>
          <a:p>
            <a:pPr lvl="1"/>
            <a:r>
              <a:rPr lang="en-US" dirty="0"/>
              <a:t>Brushless</a:t>
            </a:r>
          </a:p>
          <a:p>
            <a:pPr lvl="1"/>
            <a:r>
              <a:rPr lang="en-US" dirty="0"/>
              <a:t>Stepper</a:t>
            </a:r>
            <a:endParaRPr lang="en-US" dirty="0">
              <a:effectLst/>
              <a:hlinkClick r:id="rId2"/>
            </a:endParaRPr>
          </a:p>
          <a:p>
            <a:endParaRPr lang="en-US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402FB8E-ECD4-40E0-9281-C78B5F7BEB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" t="7163" r="11397" b="5534"/>
          <a:stretch/>
        </p:blipFill>
        <p:spPr>
          <a:xfrm>
            <a:off x="6858081" y="97706"/>
            <a:ext cx="5261729" cy="3993160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F09E9F89-DB07-4983-A3FB-52CD9A9261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54"/>
          <a:stretch/>
        </p:blipFill>
        <p:spPr>
          <a:xfrm>
            <a:off x="3445693" y="2055813"/>
            <a:ext cx="3626374" cy="3659186"/>
          </a:xfrm>
          <a:prstGeom prst="rect">
            <a:avLst/>
          </a:prstGeom>
        </p:spPr>
      </p:pic>
      <p:pic>
        <p:nvPicPr>
          <p:cNvPr id="15" name="Picture 14" descr="A black and silver camera&#10;&#10;Description automatically generated with low confidence">
            <a:extLst>
              <a:ext uri="{FF2B5EF4-FFF2-40B4-BE49-F238E27FC236}">
                <a16:creationId xmlns:a16="http://schemas.microsoft.com/office/drawing/2014/main" id="{CF073923-EAA8-4532-A34A-60F5DC05B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6" y="4401758"/>
            <a:ext cx="2253496" cy="2253496"/>
          </a:xfrm>
          <a:prstGeom prst="rect">
            <a:avLst/>
          </a:prstGeom>
        </p:spPr>
      </p:pic>
      <p:pic>
        <p:nvPicPr>
          <p:cNvPr id="19" name="Picture 18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DB22EAAA-DC24-4A1F-8DEB-579BC595CDC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b="11455"/>
          <a:stretch/>
        </p:blipFill>
        <p:spPr>
          <a:xfrm>
            <a:off x="8300719" y="4296718"/>
            <a:ext cx="3168315" cy="24635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F0C6AE-24FC-4A0C-BBB3-C364135D084C}"/>
              </a:ext>
            </a:extLst>
          </p:cNvPr>
          <p:cNvSpPr txBox="1"/>
          <p:nvPr/>
        </p:nvSpPr>
        <p:spPr>
          <a:xfrm>
            <a:off x="3445693" y="5068668"/>
            <a:ext cx="3626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7"/>
              </a:rPr>
              <a:t>Watch Video Here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23158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D84E9-FBAB-4B9C-AA5C-56C188470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Anatomy</a:t>
            </a:r>
          </a:p>
        </p:txBody>
      </p:sp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630465BE-6592-4E4B-B6C1-F0DCE6DE8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9" y="1514225"/>
            <a:ext cx="3451956" cy="5167312"/>
          </a:xfrm>
          <a:prstGeom prst="rect">
            <a:avLst/>
          </a:prstGeom>
        </p:spPr>
      </p:pic>
      <p:pic>
        <p:nvPicPr>
          <p:cNvPr id="21" name="Picture 20" descr="A picture containing gear&#10;&#10;Description automatically generated">
            <a:extLst>
              <a:ext uri="{FF2B5EF4-FFF2-40B4-BE49-F238E27FC236}">
                <a16:creationId xmlns:a16="http://schemas.microsoft.com/office/drawing/2014/main" id="{51D2B85C-20E4-4DD9-B41D-A7ECF04CB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739" y="99696"/>
            <a:ext cx="4978418" cy="3181984"/>
          </a:xfrm>
          <a:prstGeom prst="rect">
            <a:avLst/>
          </a:prstGeom>
        </p:spPr>
      </p:pic>
      <p:pic>
        <p:nvPicPr>
          <p:cNvPr id="25" name="Picture 24" descr="A picture containing chart&#10;&#10;Description automatically generated">
            <a:extLst>
              <a:ext uri="{FF2B5EF4-FFF2-40B4-BE49-F238E27FC236}">
                <a16:creationId xmlns:a16="http://schemas.microsoft.com/office/drawing/2014/main" id="{094E01DB-113F-47FA-8865-8EEF1104F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6" y="3576321"/>
            <a:ext cx="5512245" cy="310063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CC4854-68FA-4A6C-8EE7-BCEF8BF37FEC}"/>
              </a:ext>
            </a:extLst>
          </p:cNvPr>
          <p:cNvSpPr txBox="1"/>
          <p:nvPr/>
        </p:nvSpPr>
        <p:spPr>
          <a:xfrm>
            <a:off x="5659286" y="6030628"/>
            <a:ext cx="5512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hlinkClick r:id="rId5"/>
              </a:rPr>
              <a:t>Watch Video Here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23451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35497-0C23-4F5F-B5AE-11DC6C12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Wiring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FC43A-95D1-4DA3-BF3E-3AA8D1F264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6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Unipolar (5, 6, 8-lead)</a:t>
            </a:r>
          </a:p>
          <a:p>
            <a:pPr lvl="1"/>
            <a:r>
              <a:rPr lang="en-US" dirty="0"/>
              <a:t>2 windings per phase</a:t>
            </a:r>
          </a:p>
          <a:p>
            <a:pPr lvl="1"/>
            <a:r>
              <a:rPr lang="en-US" dirty="0"/>
              <a:t>Simpler to drive/control</a:t>
            </a:r>
          </a:p>
          <a:p>
            <a:pPr lvl="1"/>
            <a:r>
              <a:rPr lang="en-US" dirty="0"/>
              <a:t>Current does not need to be reverse</a:t>
            </a:r>
          </a:p>
          <a:p>
            <a:pPr marL="0" indent="0">
              <a:buNone/>
            </a:pPr>
            <a:r>
              <a:rPr lang="en-US" dirty="0"/>
              <a:t>Bipolar (4-lead)</a:t>
            </a:r>
          </a:p>
          <a:p>
            <a:pPr lvl="1"/>
            <a:r>
              <a:rPr lang="en-US" dirty="0"/>
              <a:t>1 winding per phase</a:t>
            </a:r>
          </a:p>
          <a:p>
            <a:pPr lvl="1"/>
            <a:r>
              <a:rPr lang="en-US" dirty="0"/>
              <a:t>More complex to drive/control</a:t>
            </a:r>
          </a:p>
          <a:p>
            <a:pPr lvl="1"/>
            <a:r>
              <a:rPr lang="en-US" dirty="0"/>
              <a:t>Current must be reverse</a:t>
            </a:r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3BF7CF-290F-4A53-A748-BA04455E6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126" y="3882189"/>
            <a:ext cx="2582308" cy="2743200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903020-40AE-4D94-8009-ECB6F2588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5" y="3882189"/>
            <a:ext cx="2582309" cy="2743200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9228CC-0208-4693-99F7-9CCC51653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3125" y="454025"/>
            <a:ext cx="2582309" cy="2743200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A1D8A-84A5-4B4C-9598-3FCCE463D9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24" y="454025"/>
            <a:ext cx="2582309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568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43A60-4317-4B61-AD9E-ED7A48509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NEMA Motor Dimensions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B18B0E-E02E-41AE-BD17-CE2A81EE40DD}"/>
              </a:ext>
            </a:extLst>
          </p:cNvPr>
          <p:cNvSpPr txBox="1"/>
          <p:nvPr/>
        </p:nvSpPr>
        <p:spPr>
          <a:xfrm>
            <a:off x="755605" y="6231265"/>
            <a:ext cx="117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Source</a:t>
            </a:r>
            <a:endParaRPr lang="en-US" sz="2800" dirty="0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A6869508-009C-4862-B073-6DB95C7F4E6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7"/>
          <a:stretch/>
        </p:blipFill>
        <p:spPr>
          <a:xfrm>
            <a:off x="9481443" y="3738329"/>
            <a:ext cx="2528933" cy="2446421"/>
          </a:xfrm>
          <a:prstGeom prst="rect">
            <a:avLst/>
          </a:prstGeom>
        </p:spPr>
      </p:pic>
      <p:pic>
        <p:nvPicPr>
          <p:cNvPr id="13" name="Picture 12" descr="Diagram, engineering drawing&#10;&#10;Description automatically generated">
            <a:extLst>
              <a:ext uri="{FF2B5EF4-FFF2-40B4-BE49-F238E27FC236}">
                <a16:creationId xmlns:a16="http://schemas.microsoft.com/office/drawing/2014/main" id="{B89F80DE-ACB2-4E05-8C84-DAF5F3B4F2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8" r="6817"/>
          <a:stretch/>
        </p:blipFill>
        <p:spPr>
          <a:xfrm>
            <a:off x="9405538" y="1070156"/>
            <a:ext cx="2593957" cy="2358844"/>
          </a:xfrm>
          <a:prstGeom prst="rect">
            <a:avLst/>
          </a:prstGeom>
        </p:spPr>
      </p:pic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A710AF80-7137-4BCB-BC21-69AC7F724C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6587334"/>
              </p:ext>
            </p:extLst>
          </p:nvPr>
        </p:nvGraphicFramePr>
        <p:xfrm>
          <a:off x="392386" y="2153500"/>
          <a:ext cx="8915400" cy="2966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097280">
                  <a:extLst>
                    <a:ext uri="{9D8B030D-6E8A-4147-A177-3AD203B41FA5}">
                      <a16:colId xmlns:a16="http://schemas.microsoft.com/office/drawing/2014/main" val="292564776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108629474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441894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41609919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536394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977507149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561758613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60830248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587698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DD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c*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e*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 (mm)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 (mm)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2866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8398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620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6628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43.8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4-40 UNC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8931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47.1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38.1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010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59262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NEMA 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108855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D18C518A-EAE4-498F-9090-63ECE2D7ECC0}"/>
              </a:ext>
            </a:extLst>
          </p:cNvPr>
          <p:cNvSpPr txBox="1"/>
          <p:nvPr/>
        </p:nvSpPr>
        <p:spPr>
          <a:xfrm>
            <a:off x="392386" y="5245233"/>
            <a:ext cx="197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*max length</a:t>
            </a:r>
          </a:p>
        </p:txBody>
      </p:sp>
    </p:spTree>
    <p:extLst>
      <p:ext uri="{BB962C8B-B14F-4D97-AF65-F5344CB8AC3E}">
        <p14:creationId xmlns:p14="http://schemas.microsoft.com/office/powerpoint/2010/main" val="3281634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869C2-E739-4A00-8545-E59C3818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NEMA 17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4E55D-300B-40FE-AFB7-FB00DC67E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Bipolar, 4-lead</a:t>
            </a:r>
          </a:p>
          <a:p>
            <a:r>
              <a:rPr lang="en-US" dirty="0"/>
              <a:t>1.8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° </a:t>
            </a:r>
            <a:r>
              <a:rPr lang="en-US" dirty="0"/>
              <a:t>Step Angle</a:t>
            </a:r>
          </a:p>
          <a:p>
            <a:r>
              <a:rPr lang="en-US" dirty="0"/>
              <a:t>1.7 A current max</a:t>
            </a:r>
          </a:p>
          <a:p>
            <a:r>
              <a:rPr lang="en-US" dirty="0"/>
              <a:t>0.59 Nm holding torque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15FCF-CE46-45BB-813F-161FC8CEC7F6}"/>
              </a:ext>
            </a:extLst>
          </p:cNvPr>
          <p:cNvSpPr txBox="1"/>
          <p:nvPr/>
        </p:nvSpPr>
        <p:spPr>
          <a:xfrm>
            <a:off x="755605" y="6231265"/>
            <a:ext cx="122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Vender</a:t>
            </a:r>
            <a:endParaRPr lang="en-US" sz="2800" dirty="0"/>
          </a:p>
        </p:txBody>
      </p:sp>
      <p:pic>
        <p:nvPicPr>
          <p:cNvPr id="10" name="Picture 9" descr="Diagram, engineering drawing&#10;&#10;Description automatically generated">
            <a:extLst>
              <a:ext uri="{FF2B5EF4-FFF2-40B4-BE49-F238E27FC236}">
                <a16:creationId xmlns:a16="http://schemas.microsoft.com/office/drawing/2014/main" id="{5DBB7164-41C8-425F-80DB-C49326A012F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8" t="36625" r="59742" b="14554"/>
          <a:stretch/>
        </p:blipFill>
        <p:spPr>
          <a:xfrm>
            <a:off x="5189621" y="127491"/>
            <a:ext cx="3579468" cy="3730635"/>
          </a:xfrm>
          <a:prstGeom prst="rect">
            <a:avLst/>
          </a:prstGeom>
        </p:spPr>
      </p:pic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D48FBB85-D493-459E-ADDF-EEEB689E90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37" t="9622" r="12164" b="24135"/>
          <a:stretch/>
        </p:blipFill>
        <p:spPr>
          <a:xfrm>
            <a:off x="8983579" y="2463159"/>
            <a:ext cx="2849576" cy="4029716"/>
          </a:xfrm>
          <a:prstGeom prst="rect">
            <a:avLst/>
          </a:prstGeom>
        </p:spPr>
      </p:pic>
      <p:pic>
        <p:nvPicPr>
          <p:cNvPr id="14" name="Picture 13" descr="Text, application&#10;&#10;Description automatically generated with medium confidence">
            <a:extLst>
              <a:ext uri="{FF2B5EF4-FFF2-40B4-BE49-F238E27FC236}">
                <a16:creationId xmlns:a16="http://schemas.microsoft.com/office/drawing/2014/main" id="{C79C70DE-A5ED-4889-B896-04C0EE66E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907" y="4080272"/>
            <a:ext cx="3587917" cy="26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5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 with low confidence">
            <a:extLst>
              <a:ext uri="{FF2B5EF4-FFF2-40B4-BE49-F238E27FC236}">
                <a16:creationId xmlns:a16="http://schemas.microsoft.com/office/drawing/2014/main" id="{07F3DFE4-21F0-4894-AD83-FAD2F1E11F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038" y="2347913"/>
            <a:ext cx="3829050" cy="3829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111B2B-90B3-4389-A317-A83C42CA8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Stepper Motor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F1B94-21BF-455F-B179-68F4DF279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Common Controllers</a:t>
            </a:r>
          </a:p>
          <a:p>
            <a:pPr lvl="1"/>
            <a:r>
              <a:rPr lang="en-US" dirty="0"/>
              <a:t>A4988</a:t>
            </a:r>
          </a:p>
          <a:p>
            <a:pPr lvl="1"/>
            <a:r>
              <a:rPr lang="en-US" dirty="0"/>
              <a:t>DRV8825</a:t>
            </a:r>
          </a:p>
          <a:p>
            <a:pPr lvl="1"/>
            <a:r>
              <a:rPr lang="en-US" dirty="0"/>
              <a:t>TB6560AHQ</a:t>
            </a:r>
          </a:p>
          <a:p>
            <a:pPr lvl="1"/>
            <a:r>
              <a:rPr lang="en-US" dirty="0"/>
              <a:t>TMC2130</a:t>
            </a:r>
          </a:p>
          <a:p>
            <a:r>
              <a:rPr lang="en-US" dirty="0" err="1"/>
              <a:t>Microstepping</a:t>
            </a:r>
            <a:endParaRPr lang="en-US" dirty="0"/>
          </a:p>
          <a:p>
            <a:pPr lvl="1"/>
            <a:r>
              <a:rPr lang="en-US" dirty="0"/>
              <a:t>A4988 – 16</a:t>
            </a:r>
            <a:r>
              <a:rPr lang="en-US" baseline="30000" dirty="0"/>
              <a:t>th</a:t>
            </a:r>
            <a:r>
              <a:rPr lang="en-US" dirty="0"/>
              <a:t> stepping</a:t>
            </a:r>
          </a:p>
          <a:p>
            <a:pPr lvl="1"/>
            <a:r>
              <a:rPr lang="en-US" dirty="0"/>
              <a:t>DRV8825 – 32</a:t>
            </a:r>
            <a:r>
              <a:rPr lang="en-US" baseline="30000" dirty="0"/>
              <a:t>nd</a:t>
            </a:r>
            <a:r>
              <a:rPr lang="en-US" dirty="0"/>
              <a:t> stepping</a:t>
            </a:r>
          </a:p>
          <a:p>
            <a:pPr lvl="1"/>
            <a:r>
              <a:rPr lang="en-US" dirty="0"/>
              <a:t>TB6560AHQ – 16</a:t>
            </a:r>
            <a:r>
              <a:rPr lang="en-US" baseline="30000" dirty="0"/>
              <a:t>th</a:t>
            </a:r>
            <a:r>
              <a:rPr lang="en-US" dirty="0"/>
              <a:t> stepping</a:t>
            </a:r>
          </a:p>
          <a:p>
            <a:pPr lvl="1"/>
            <a:r>
              <a:rPr lang="en-US" dirty="0"/>
              <a:t>TMC2130 – 256</a:t>
            </a:r>
            <a:r>
              <a:rPr lang="en-US" baseline="30000" dirty="0"/>
              <a:t>th </a:t>
            </a:r>
            <a:r>
              <a:rPr lang="en-US" dirty="0"/>
              <a:t>stepping</a:t>
            </a:r>
          </a:p>
          <a:p>
            <a:pPr lvl="1"/>
            <a:endParaRPr lang="en-US" dirty="0"/>
          </a:p>
        </p:txBody>
      </p:sp>
      <p:pic>
        <p:nvPicPr>
          <p:cNvPr id="5" name="Picture 4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10CFAA8-97C1-43A9-AEBD-5C8063580C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9" t="11332" r="6761" b="7309"/>
          <a:stretch/>
        </p:blipFill>
        <p:spPr>
          <a:xfrm>
            <a:off x="6400801" y="177513"/>
            <a:ext cx="2374231" cy="2231852"/>
          </a:xfrm>
          <a:prstGeom prst="rect">
            <a:avLst/>
          </a:prstGeom>
        </p:spPr>
      </p:pic>
      <p:pic>
        <p:nvPicPr>
          <p:cNvPr id="7" name="Picture 6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C873448-1DFF-4C39-912F-E8E0EF9FE5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5" t="2783" r="3661" b="4651"/>
          <a:stretch/>
        </p:blipFill>
        <p:spPr>
          <a:xfrm>
            <a:off x="9224442" y="365125"/>
            <a:ext cx="2470484" cy="2534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A0D1D4-ED19-4D5C-8CDC-485C963E50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78" t="11752" r="12415" b="11499"/>
          <a:stretch/>
        </p:blipFill>
        <p:spPr>
          <a:xfrm>
            <a:off x="9926361" y="3051839"/>
            <a:ext cx="1949116" cy="21015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CBE723-5287-4EF7-ADB4-5E6BCD96297E}"/>
              </a:ext>
            </a:extLst>
          </p:cNvPr>
          <p:cNvSpPr txBox="1"/>
          <p:nvPr/>
        </p:nvSpPr>
        <p:spPr>
          <a:xfrm>
            <a:off x="755605" y="6231265"/>
            <a:ext cx="7192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6"/>
              </a:rPr>
              <a:t>Interesting article about </a:t>
            </a:r>
            <a:r>
              <a:rPr lang="en-US" sz="2800" dirty="0" err="1">
                <a:hlinkClick r:id="rId6"/>
              </a:rPr>
              <a:t>microstepping</a:t>
            </a:r>
            <a:r>
              <a:rPr lang="en-US" sz="2800" dirty="0">
                <a:hlinkClick r:id="rId6"/>
              </a:rPr>
              <a:t> accuracy</a:t>
            </a:r>
            <a:endParaRPr lang="en-US" sz="2800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158210E-FA68-4B8E-A93C-A31BB5C1A8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31" y="5115623"/>
            <a:ext cx="1860641" cy="15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03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9DBC-0D36-44F7-875C-D0DFD348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Stepper Motor Driver (A4988)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4753-F82E-48BA-BD07-9E0F48598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882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Pin 1 – Enable pin, Low is enabled </a:t>
            </a:r>
          </a:p>
          <a:p>
            <a:pPr marL="0" indent="0">
              <a:buNone/>
            </a:pPr>
            <a:r>
              <a:rPr lang="en-US" dirty="0"/>
              <a:t>Pin 2 – </a:t>
            </a:r>
            <a:r>
              <a:rPr lang="en-US" dirty="0" err="1"/>
              <a:t>Microstep</a:t>
            </a:r>
            <a:r>
              <a:rPr lang="en-US" dirty="0"/>
              <a:t> selection pin 1</a:t>
            </a:r>
          </a:p>
          <a:p>
            <a:pPr marL="0" indent="0">
              <a:buNone/>
            </a:pPr>
            <a:r>
              <a:rPr lang="en-US" dirty="0"/>
              <a:t>Pin 3 – </a:t>
            </a:r>
            <a:r>
              <a:rPr lang="en-US" dirty="0" err="1"/>
              <a:t>Microstep</a:t>
            </a:r>
            <a:r>
              <a:rPr lang="en-US" dirty="0"/>
              <a:t> selection pin 2</a:t>
            </a:r>
          </a:p>
          <a:p>
            <a:pPr marL="0" indent="0">
              <a:buNone/>
            </a:pPr>
            <a:r>
              <a:rPr lang="en-US" dirty="0"/>
              <a:t>Pin 4 – </a:t>
            </a:r>
            <a:r>
              <a:rPr lang="en-US" dirty="0" err="1"/>
              <a:t>Microstep</a:t>
            </a:r>
            <a:r>
              <a:rPr lang="en-US" dirty="0"/>
              <a:t> selection pin 3</a:t>
            </a:r>
          </a:p>
          <a:p>
            <a:pPr marL="0" indent="0">
              <a:buNone/>
            </a:pPr>
            <a:r>
              <a:rPr lang="en-US" dirty="0"/>
              <a:t>Pin 5 – Reset pin, Low resets</a:t>
            </a:r>
          </a:p>
          <a:p>
            <a:pPr marL="0" indent="0">
              <a:buNone/>
            </a:pPr>
            <a:r>
              <a:rPr lang="en-US" dirty="0"/>
              <a:t>Pin 6 – Sleep pin, Low puts to sleep</a:t>
            </a:r>
          </a:p>
          <a:p>
            <a:pPr marL="0" indent="0">
              <a:buNone/>
            </a:pPr>
            <a:r>
              <a:rPr lang="en-US" dirty="0"/>
              <a:t>Pin 7 – Step control pin</a:t>
            </a:r>
          </a:p>
          <a:p>
            <a:pPr marL="0" indent="0">
              <a:buNone/>
            </a:pPr>
            <a:r>
              <a:rPr lang="en-US" dirty="0"/>
              <a:t>Pin 8 – Direction control pin, Low is CCW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66559-FCF0-4B4C-90F5-75E2F5B7F4F2}"/>
              </a:ext>
            </a:extLst>
          </p:cNvPr>
          <p:cNvSpPr txBox="1"/>
          <p:nvPr/>
        </p:nvSpPr>
        <p:spPr>
          <a:xfrm>
            <a:off x="755605" y="6231265"/>
            <a:ext cx="117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Source</a:t>
            </a:r>
            <a:endParaRPr lang="en-US" sz="28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539F31-1651-48FC-BEAB-BE17A7B9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7"/>
          <a:stretch/>
        </p:blipFill>
        <p:spPr>
          <a:xfrm>
            <a:off x="7026442" y="1514650"/>
            <a:ext cx="4764505" cy="2374173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28D6F595-89FE-451D-963A-579E9F22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681081"/>
              </p:ext>
            </p:extLst>
          </p:nvPr>
        </p:nvGraphicFramePr>
        <p:xfrm>
          <a:off x="7305574" y="4230830"/>
          <a:ext cx="4206240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40080">
                  <a:extLst>
                    <a:ext uri="{9D8B030D-6E8A-4147-A177-3AD203B41FA5}">
                      <a16:colId xmlns:a16="http://schemas.microsoft.com/office/drawing/2014/main" val="3697730403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36002319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3247566633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17756685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Microstep</a:t>
                      </a:r>
                      <a:r>
                        <a:rPr lang="en-US" dirty="0"/>
                        <a:t> Resolution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70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Full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9089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Half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06793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Quarter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181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Eighth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205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Sixteenth step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808674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E217F5E-4F23-4937-971B-FFD5CFF6A604}"/>
              </a:ext>
            </a:extLst>
          </p:cNvPr>
          <p:cNvSpPr txBox="1"/>
          <p:nvPr/>
        </p:nvSpPr>
        <p:spPr>
          <a:xfrm>
            <a:off x="2175331" y="6231265"/>
            <a:ext cx="122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Vender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54295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B9DBC-0D36-44F7-875C-D0DFD348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Stepper Motor Driver (A4988)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744753-F82E-48BA-BD07-9E0F48598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1927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Pin 9 – Ground</a:t>
            </a:r>
          </a:p>
          <a:p>
            <a:pPr marL="0" indent="0">
              <a:buNone/>
            </a:pPr>
            <a:r>
              <a:rPr lang="en-US" dirty="0"/>
              <a:t>Pin 10 – Logic voltage supply, 5V</a:t>
            </a:r>
          </a:p>
          <a:p>
            <a:pPr marL="0" indent="0">
              <a:buNone/>
            </a:pPr>
            <a:r>
              <a:rPr lang="en-US" dirty="0"/>
              <a:t>Pin 11 – Bipolar motor pin, coil 1B</a:t>
            </a:r>
          </a:p>
          <a:p>
            <a:pPr marL="0" indent="0">
              <a:buNone/>
            </a:pPr>
            <a:r>
              <a:rPr lang="en-US" dirty="0"/>
              <a:t>Pin 12 – Bipolar motor pin, coil 1A</a:t>
            </a:r>
          </a:p>
          <a:p>
            <a:pPr marL="0" indent="0">
              <a:buNone/>
            </a:pPr>
            <a:r>
              <a:rPr lang="en-US" dirty="0"/>
              <a:t>Pin 13 – Bipolar motor pin, coil 2A</a:t>
            </a:r>
          </a:p>
          <a:p>
            <a:pPr marL="0" indent="0">
              <a:buNone/>
            </a:pPr>
            <a:r>
              <a:rPr lang="en-US" dirty="0"/>
              <a:t>Pin 14 – Bipolar motor pin, coil 2B</a:t>
            </a:r>
          </a:p>
          <a:p>
            <a:pPr marL="0" indent="0">
              <a:buNone/>
            </a:pPr>
            <a:r>
              <a:rPr lang="en-US" dirty="0"/>
              <a:t>Pin 15 – Ground</a:t>
            </a:r>
          </a:p>
          <a:p>
            <a:pPr marL="0" indent="0">
              <a:buNone/>
            </a:pPr>
            <a:r>
              <a:rPr lang="en-US" dirty="0"/>
              <a:t>Pin 16 – Motor voltage supply, 12V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A66559-FCF0-4B4C-90F5-75E2F5B7F4F2}"/>
              </a:ext>
            </a:extLst>
          </p:cNvPr>
          <p:cNvSpPr txBox="1"/>
          <p:nvPr/>
        </p:nvSpPr>
        <p:spPr>
          <a:xfrm>
            <a:off x="755605" y="6231265"/>
            <a:ext cx="1178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Source</a:t>
            </a:r>
            <a:endParaRPr lang="en-US" sz="2800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E539F31-1651-48FC-BEAB-BE17A7B921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97"/>
          <a:stretch/>
        </p:blipFill>
        <p:spPr>
          <a:xfrm>
            <a:off x="7026442" y="1514650"/>
            <a:ext cx="4764505" cy="23741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CB09B-885F-47DE-B7E3-5F68F91EA77E}"/>
              </a:ext>
            </a:extLst>
          </p:cNvPr>
          <p:cNvSpPr txBox="1"/>
          <p:nvPr/>
        </p:nvSpPr>
        <p:spPr>
          <a:xfrm>
            <a:off x="2175331" y="6231265"/>
            <a:ext cx="12295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4"/>
              </a:rPr>
              <a:t>Vender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FD6EB5-A42F-427D-8C0F-539599997219}"/>
              </a:ext>
            </a:extLst>
          </p:cNvPr>
          <p:cNvSpPr txBox="1"/>
          <p:nvPr/>
        </p:nvSpPr>
        <p:spPr>
          <a:xfrm>
            <a:off x="7189913" y="4876800"/>
            <a:ext cx="4437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35V and 2A maximum rating</a:t>
            </a:r>
          </a:p>
        </p:txBody>
      </p:sp>
    </p:spTree>
    <p:extLst>
      <p:ext uri="{BB962C8B-B14F-4D97-AF65-F5344CB8AC3E}">
        <p14:creationId xmlns:p14="http://schemas.microsoft.com/office/powerpoint/2010/main" val="94561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435</Words>
  <Application>Microsoft Office PowerPoint</Application>
  <PresentationFormat>Widescreen</PresentationFormat>
  <Paragraphs>161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Stepper Motor Basics</vt:lpstr>
      <vt:lpstr>Common Motor Types</vt:lpstr>
      <vt:lpstr>Stepper Motor Anatomy</vt:lpstr>
      <vt:lpstr>Stepper Motor Wiring</vt:lpstr>
      <vt:lpstr>NEMA Motor Dimensions</vt:lpstr>
      <vt:lpstr>Your NEMA 17</vt:lpstr>
      <vt:lpstr>Stepper Motor Control</vt:lpstr>
      <vt:lpstr>Your Stepper Motor Driver (A4988)</vt:lpstr>
      <vt:lpstr>Your Stepper Motor Driver (A4988)</vt:lpstr>
      <vt:lpstr>Arduino Code</vt:lpstr>
      <vt:lpstr>Arduino Code using AccelStepper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Stepper Motors</dc:title>
  <dc:creator>William Long</dc:creator>
  <cp:lastModifiedBy>William Long</cp:lastModifiedBy>
  <cp:revision>27</cp:revision>
  <dcterms:created xsi:type="dcterms:W3CDTF">2021-03-18T16:39:28Z</dcterms:created>
  <dcterms:modified xsi:type="dcterms:W3CDTF">2022-03-24T14:20:04Z</dcterms:modified>
</cp:coreProperties>
</file>